
<file path=[Content_Types].xml><?xml version="1.0" encoding="utf-8"?>
<Types xmlns="http://schemas.openxmlformats.org/package/2006/content-types">
  <Default Extension="glb" ContentType="model/gltf.binary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2" r:id="rId6"/>
    <p:sldId id="263" r:id="rId7"/>
    <p:sldId id="265" r:id="rId8"/>
    <p:sldId id="271" r:id="rId9"/>
    <p:sldId id="272" r:id="rId10"/>
    <p:sldId id="264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109" d="100"/>
          <a:sy n="109" d="100"/>
        </p:scale>
        <p:origin x="67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A9778A4-5989-4B73-B806-3D313DF86FB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EA4154-7C38-4947-B5AD-02E491995E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CF449-96F2-4140-9ACD-00D2DB603D3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CE34BB0-A96D-4A76-9F13-8E5E0F1767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CE0EC8-3BAE-4AE4-AB08-BAFB99590B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9A195-F19A-4BDD-A61C-6C0960F12D8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37682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jpg>
</file>

<file path=ppt/media/image12.png>
</file>

<file path=ppt/media/image13.jp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3.jpg>
</file>

<file path=ppt/media/image4.jfif>
</file>

<file path=ppt/media/image5.png>
</file>

<file path=ppt/media/image6.png>
</file>

<file path=ppt/media/image7.png>
</file>

<file path=ppt/media/image8.png>
</file>

<file path=ppt/media/image9.sv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A953E0-B6BA-4FDC-A9D7-5E3E2548A0EF}" type="datetimeFigureOut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Textmasterformate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059D1-1E64-4095-816B-E25F58AA521B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705642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059D1-1E64-4095-816B-E25F58AA521B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9060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F017FFA-7AEE-4C00-88EF-1712D868907B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23360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40C8376-9E33-4792-89DD-E496184A2796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70501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B2E4CCC-08DB-477E-9152-1DAD05168712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343150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00A958-47F8-4A25-9D65-93789F465065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254323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901364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CF5CBA0-3018-4AED-9709-ED5ED6DE6464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7358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9E23F0-8CA4-4891-BD20-E4745AC04CDA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02760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7049BD8-EDBB-43F8-A43A-C3DFCBD8BA18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66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1C89A48-29B7-4D5A-8AB0-E4BA246CFAD2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41152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74122386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6D808DD-B590-408B-8826-B4C3892F22C7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0406905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13.12.2021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52934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file:///C:\Users\wurbs\Documents\Uni\5%20Semester\Produktion\3D-Druck\Informationen\Bilder\print%20in%20place\3d%20fe&#195;&#182;ge.htm" TargetMode="External"/><Relationship Id="rId3" Type="http://schemas.openxmlformats.org/officeDocument/2006/relationships/hyperlink" Target="https://www.innovations-report.de/sonderthemen/technologieangebote/einkristall-giessen-einkristall-gusstechnik-grosse-211416/" TargetMode="External"/><Relationship Id="rId7" Type="http://schemas.openxmlformats.org/officeDocument/2006/relationships/hyperlink" Target="file:///C:\Users\wurbs\Documents\Uni\5%20Semester\Produktion\3D-Druck\Informationen\Bilder\print%20in%20place\3d%20reifen.htm" TargetMode="External"/><Relationship Id="rId2" Type="http://schemas.openxmlformats.org/officeDocument/2006/relationships/hyperlink" Target="https://www.industrial-production.de/additive-fertigung/turbinenschaufel-aus-dem-3d-drucker-erfolgereich-getestet.ht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cbway.com/rapid-prototyping/3d-printing/?campaignid=12618070251&amp;adgroupid=123589467481&amp;feeditemid=&amp;targetid=kwd-11001689056&amp;loc_physical_ms=9043659&amp;matchtype=b&amp;network=g&amp;device=c&amp;devicemodel=&amp;creative=509431459596&amp;keyword=custom%203d%20printing&amp;placement=&amp;target=&amp;adposition=&amp;gclid=Cj0KCQjwrJOMBhCZARIsAGEd4VHvDogPmK0Z7m7b_W457KZR5arQlbhcq7RQD1v-Sha3tqH96a-qMGcaAu-NEALw_wcB" TargetMode="External"/><Relationship Id="rId5" Type="http://schemas.openxmlformats.org/officeDocument/2006/relationships/hyperlink" Target="https://www.zukunftsinstitut.de/artikel/technologie/3d-druck-die-stille-revolution/" TargetMode="External"/><Relationship Id="rId4" Type="http://schemas.openxmlformats.org/officeDocument/2006/relationships/hyperlink" Target="https://www.ww.tf.fau.de/2018/08/01/vom-metallpulver-zum-flugzeugtriebwerk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17/06/relationships/model3d" Target="../media/model3d2.glb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microsoft.com/office/2017/06/relationships/model3d" Target="../media/model3d1.glb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Digitale Verbindu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algn="ctr" rtl="0"/>
            <a:r>
              <a:rPr lang="de-DE" sz="5000" dirty="0">
                <a:solidFill>
                  <a:schemeClr val="bg1"/>
                </a:solidFill>
              </a:rPr>
              <a:t>3D-Druck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Autofit/>
          </a:bodyPr>
          <a:lstStyle/>
          <a:p>
            <a:pPr algn="ctr" rtl="0"/>
            <a:r>
              <a:rPr lang="de-DE" sz="2800" dirty="0">
                <a:solidFill>
                  <a:srgbClr val="7CEBFF"/>
                </a:solidFill>
              </a:rPr>
              <a:t>In der Komplexen Anwendung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E46141-7E9E-414F-925A-E498E796F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 und Nachteile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C60CC9-BC5B-49CB-B063-35993C40E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458" y="1944805"/>
            <a:ext cx="5545537" cy="4606119"/>
          </a:xfrm>
          <a:prstGeom prst="rect">
            <a:avLst/>
          </a:prstGeom>
        </p:spPr>
      </p:pic>
      <p:pic>
        <p:nvPicPr>
          <p:cNvPr id="9" name="Grafik 8" descr="Ein Bild, das Platz enthält.&#10;&#10;Automatisch generierte Beschreibung">
            <a:extLst>
              <a:ext uri="{FF2B5EF4-FFF2-40B4-BE49-F238E27FC236}">
                <a16:creationId xmlns:a16="http://schemas.microsoft.com/office/drawing/2014/main" id="{000EF893-A064-4F4E-919B-EB25DF4ED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005" y="1944804"/>
            <a:ext cx="5545538" cy="4606119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00B75B93-2510-4ED5-BCE5-EC448B9953A7}"/>
              </a:ext>
            </a:extLst>
          </p:cNvPr>
          <p:cNvSpPr txBox="1"/>
          <p:nvPr/>
        </p:nvSpPr>
        <p:spPr>
          <a:xfrm>
            <a:off x="581192" y="2133600"/>
            <a:ext cx="505017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/>
              <a:t>Verkürzte Produktionszeit</a:t>
            </a:r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Minimierung v. Materialkosten</a:t>
            </a:r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Komplexe &amp; individuelle Bauteile</a:t>
            </a:r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Ersparnis des CO2-Ausstoßes</a:t>
            </a:r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Gewichtsminimierung</a:t>
            </a:r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Reduzierter Abfall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A0AE1D2-020F-4450-B680-D6CF609BD300}"/>
              </a:ext>
            </a:extLst>
          </p:cNvPr>
          <p:cNvSpPr txBox="1"/>
          <p:nvPr/>
        </p:nvSpPr>
        <p:spPr>
          <a:xfrm>
            <a:off x="6379029" y="2079171"/>
            <a:ext cx="51707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/>
              <a:t>Fälschungen (Produktpiraten)</a:t>
            </a:r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Förderung d. Herstellung v. Kunststoffprodukten</a:t>
            </a:r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4344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8AA26-8047-42D3-8BDB-71CB512F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Retrospective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77B094-A33B-41CB-B841-09BD6CEB1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de-DE" dirty="0"/>
              <a:t>Was bisher Geschah…</a:t>
            </a:r>
          </a:p>
          <a:p>
            <a:r>
              <a:rPr lang="de-DE" dirty="0"/>
              <a:t>Grundlagen</a:t>
            </a:r>
          </a:p>
          <a:p>
            <a:r>
              <a:rPr lang="de-DE" dirty="0"/>
              <a:t>Meist nur in klein Serie lukrativ </a:t>
            </a:r>
          </a:p>
          <a:p>
            <a:r>
              <a:rPr lang="de-DE" dirty="0"/>
              <a:t>Vorteile in der Geometrie</a:t>
            </a:r>
          </a:p>
          <a:p>
            <a:r>
              <a:rPr lang="de-DE" dirty="0"/>
              <a:t>Print in </a:t>
            </a:r>
            <a:r>
              <a:rPr lang="de-DE" dirty="0" err="1"/>
              <a:t>place</a:t>
            </a:r>
            <a:r>
              <a:rPr lang="de-DE" dirty="0"/>
              <a:t> ist nicht ausgereift </a:t>
            </a:r>
          </a:p>
          <a:p>
            <a:r>
              <a:rPr lang="de-DE" dirty="0" err="1"/>
              <a:t>Prototyping</a:t>
            </a:r>
            <a:r>
              <a:rPr lang="de-DE" dirty="0"/>
              <a:t> ist cool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80804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AE0EB6-4190-4532-99E8-9FA4487F8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C30D11-6183-481E-90EF-D7326D82B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Turbinenschaufel aus dem 3D-Drucker </a:t>
            </a:r>
            <a:r>
              <a:rPr lang="de-DE" sz="1800" u="sng" dirty="0" err="1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erfolgereich</a:t>
            </a:r>
            <a:r>
              <a:rPr lang="de-DE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 getestet - INDUSTRIAL </a:t>
            </a:r>
            <a:r>
              <a:rPr lang="de-DE" sz="1800" u="sng" dirty="0" err="1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Production</a:t>
            </a:r>
            <a:r>
              <a:rPr lang="de-DE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 ONLINE (industrial-production.de)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de-DE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Einkristall-Gießen - Einkristall-Gusstechnik für große Gasturbinenschaufeln - </a:t>
            </a:r>
            <a:r>
              <a:rPr lang="de-DE" sz="1800" u="sng" dirty="0" err="1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Innovations</a:t>
            </a:r>
            <a:r>
              <a:rPr lang="de-DE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 Report (innovations-report.de)</a:t>
            </a:r>
            <a:endParaRPr lang="de-DE" sz="1800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Vom Metallpulver zum Flugzeugtriebwerk › Department Werkstoffwissenschaften (fau.de)</a:t>
            </a:r>
            <a:endParaRPr lang="de-DE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3D-Druck: Die stille Revolution (zukunftsinstitut.de)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3D </a:t>
            </a:r>
            <a:r>
              <a:rPr lang="de-DE" sz="1800" u="sng" dirty="0" err="1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Printing</a:t>
            </a:r>
            <a:r>
              <a:rPr lang="de-DE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 Service | FDM, SLA, MJF, SLS &amp; DMLS | </a:t>
            </a:r>
            <a:r>
              <a:rPr lang="de-DE" sz="1800" u="sng" dirty="0" err="1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Plastic</a:t>
            </a:r>
            <a:r>
              <a:rPr lang="de-DE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 and </a:t>
            </a:r>
            <a:r>
              <a:rPr lang="de-DE" sz="1800" u="sng" dirty="0" err="1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Metal</a:t>
            </a:r>
            <a:r>
              <a:rPr lang="de-DE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 Parts - </a:t>
            </a:r>
            <a:r>
              <a:rPr lang="de-DE" sz="1800" u="sng" dirty="0" err="1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PCBWay</a:t>
            </a:r>
            <a:endParaRPr lang="de-DE" dirty="0">
              <a:hlinkClick r:id="rId7"/>
            </a:endParaRPr>
          </a:p>
          <a:p>
            <a:r>
              <a:rPr lang="de-DE" dirty="0" err="1">
                <a:hlinkClick r:id="rId7"/>
              </a:rPr>
              <a:t>Uptis</a:t>
            </a:r>
            <a:r>
              <a:rPr lang="de-DE" dirty="0">
                <a:hlinkClick r:id="rId7"/>
              </a:rPr>
              <a:t> - der 3D-gedruckte, </a:t>
            </a:r>
            <a:r>
              <a:rPr lang="de-DE" dirty="0" err="1">
                <a:hlinkClick r:id="rId7"/>
              </a:rPr>
              <a:t>luftlose</a:t>
            </a:r>
            <a:r>
              <a:rPr lang="de-DE" dirty="0">
                <a:hlinkClick r:id="rId7"/>
              </a:rPr>
              <a:t> Autoreifen von Michelin und GM - 3Dnatives</a:t>
            </a:r>
            <a:endParaRPr lang="de-DE" dirty="0"/>
          </a:p>
          <a:p>
            <a:r>
              <a:rPr lang="de-DE" dirty="0">
                <a:hlinkClick r:id="rId8"/>
              </a:rPr>
              <a:t>Titanfelge aus dem Drucker - die HRE3D+Titanfelgen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44072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rson, die einen Prototyp eines Handschuhs mit einem 3D-Drucker herstellt">
            <a:extLst>
              <a:ext uri="{FF2B5EF4-FFF2-40B4-BE49-F238E27FC236}">
                <a16:creationId xmlns:a16="http://schemas.microsoft.com/office/drawing/2014/main" id="{A63AE3B4-C9D2-40E6-9054-3696DD4C60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"/>
                    </a14:imgEffect>
                    <a14:imgEffect>
                      <a14:saturation sat="92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l="9091" t="18775" b="4616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8CE5CFA-459F-4DB6-8C43-D6FC1C3C5400}"/>
              </a:ext>
            </a:extLst>
          </p:cNvPr>
          <p:cNvSpPr txBox="1"/>
          <p:nvPr/>
        </p:nvSpPr>
        <p:spPr>
          <a:xfrm>
            <a:off x="5219316" y="1005830"/>
            <a:ext cx="64900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Einführung( verfahren(additiv), Materialien(Organische Stoffe))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Anwendungsbereiche( Medizin, Lebensmittel, Entwicklung,…)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Einsatzorte( </a:t>
            </a:r>
            <a:r>
              <a:rPr lang="de-DE" dirty="0" err="1">
                <a:solidFill>
                  <a:schemeClr val="bg2">
                    <a:lumMod val="75000"/>
                  </a:schemeClr>
                </a:solidFill>
              </a:rPr>
              <a:t>zB</a:t>
            </a: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 Baustelle)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Print in Place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2">
                    <a:lumMod val="75000"/>
                  </a:schemeClr>
                </a:solidFill>
              </a:rPr>
              <a:t>Prototyping</a:t>
            </a:r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Vor und Nachteile in der Produktion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2">
                    <a:lumMod val="75000"/>
                  </a:schemeClr>
                </a:solidFill>
              </a:rPr>
              <a:t>Retrospective</a:t>
            </a: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Quellen</a:t>
            </a:r>
            <a:br>
              <a:rPr lang="de-DE" dirty="0">
                <a:solidFill>
                  <a:schemeClr val="bg2">
                    <a:lumMod val="75000"/>
                  </a:schemeClr>
                </a:solidFill>
              </a:rPr>
            </a:br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295B42D-8F7A-46AB-B8FD-EA5A456BBA56}"/>
              </a:ext>
            </a:extLst>
          </p:cNvPr>
          <p:cNvSpPr/>
          <p:nvPr/>
        </p:nvSpPr>
        <p:spPr>
          <a:xfrm>
            <a:off x="369277" y="281354"/>
            <a:ext cx="3412067" cy="6304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D465B0-1576-49FC-83F3-602B3CC29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13239"/>
            <a:ext cx="3412067" cy="6093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/>
              <a:t>Inhalt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405072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16E810-491E-4532-858E-98B8996A6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Einführung 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1DBFFE3-90F5-4927-926B-4100D933E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175" y="2180496"/>
            <a:ext cx="2171244" cy="2031325"/>
          </a:xfrm>
        </p:spPr>
        <p:txBody>
          <a:bodyPr anchor="t"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/>
                </a:solidFill>
              </a:rPr>
              <a:t>Verfahren: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</a:t>
            </a:r>
            <a:r>
              <a:rPr lang="de-DE" dirty="0">
                <a:solidFill>
                  <a:srgbClr val="00B050"/>
                </a:solidFill>
              </a:rPr>
              <a:t>Sintern</a:t>
            </a:r>
            <a:br>
              <a:rPr lang="de-DE" dirty="0">
                <a:solidFill>
                  <a:srgbClr val="00B050"/>
                </a:solidFill>
              </a:rPr>
            </a:br>
            <a:r>
              <a:rPr lang="de-DE" dirty="0">
                <a:solidFill>
                  <a:srgbClr val="00B050"/>
                </a:solidFill>
              </a:rPr>
              <a:t>- Schmelzen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Extrudern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Aushärten </a:t>
            </a:r>
          </a:p>
          <a:p>
            <a:pPr marL="0" indent="0">
              <a:buNone/>
            </a:pP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4B92A69-F212-43CD-BFC9-5C5AF58740D2}"/>
              </a:ext>
            </a:extLst>
          </p:cNvPr>
          <p:cNvSpPr txBox="1"/>
          <p:nvPr/>
        </p:nvSpPr>
        <p:spPr>
          <a:xfrm>
            <a:off x="2595418" y="2180496"/>
            <a:ext cx="2438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/>
                </a:solidFill>
              </a:rPr>
              <a:t>Materialien: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Kunststoffe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Metalle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Gips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Keramik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Beton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</a:t>
            </a:r>
            <a:r>
              <a:rPr lang="de-DE" dirty="0">
                <a:solidFill>
                  <a:srgbClr val="FFC000"/>
                </a:solidFill>
              </a:rPr>
              <a:t>Organisch Stoffe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4A3D88E-6ABA-456C-8134-E5F4796FF7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t="15738" r="6909" b="11137"/>
          <a:stretch/>
        </p:blipFill>
        <p:spPr>
          <a:xfrm>
            <a:off x="424175" y="4987638"/>
            <a:ext cx="2438401" cy="127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00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015"/>
                    </a14:imgEffect>
                    <a14:imgEffect>
                      <a14:saturation sat="72000"/>
                    </a14:imgEffect>
                    <a14:imgEffect>
                      <a14:brightnessContrast bright="-15000" contrast="-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0B8F-8300-4940-9246-AE0D81D0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Anwendungsbereiche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Inhaltsplatzhalter 6" descr="Goldmünzen">
                <a:extLst>
                  <a:ext uri="{FF2B5EF4-FFF2-40B4-BE49-F238E27FC236}">
                    <a16:creationId xmlns:a16="http://schemas.microsoft.com/office/drawing/2014/main" id="{02C59D61-0E54-48F2-BFB4-B211CEA34F89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84730976"/>
                  </p:ext>
                </p:extLst>
              </p:nvPr>
            </p:nvGraphicFramePr>
            <p:xfrm>
              <a:off x="627028" y="1887941"/>
              <a:ext cx="1990315" cy="170462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990315" cy="1704624"/>
                    </a:xfrm>
                    <a:prstGeom prst="rect">
                      <a:avLst/>
                    </a:prstGeom>
                  </am3d:spPr>
                  <am3d:camera>
                    <am3d:pos x="0" y="0" z="663161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3461" d="1000000"/>
                    <am3d:preTrans dx="723681" dy="-10108787" dz="6133181"/>
                    <am3d:scale>
                      <am3d:sx n="1000000" d="1000000"/>
                      <am3d:sy n="1000000" d="1000000"/>
                      <am3d:sz n="1000000" d="1000000"/>
                    </am3d:scale>
                    <am3d:rot ax="9455781" ay="-2280169" az="-994549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7140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Inhaltsplatzhalter 6" descr="Goldmünzen">
                <a:extLst>
                  <a:ext uri="{FF2B5EF4-FFF2-40B4-BE49-F238E27FC236}">
                    <a16:creationId xmlns:a16="http://schemas.microsoft.com/office/drawing/2014/main" id="{02C59D61-0E54-48F2-BFB4-B211CEA34F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7028" y="1887941"/>
                <a:ext cx="1990315" cy="17046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-Modell 9" descr="Zahnräder">
                <a:extLst>
                  <a:ext uri="{FF2B5EF4-FFF2-40B4-BE49-F238E27FC236}">
                    <a16:creationId xmlns:a16="http://schemas.microsoft.com/office/drawing/2014/main" id="{EC703085-E4C7-4495-8BF9-0AD23FDA2D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49119196"/>
                  </p:ext>
                </p:extLst>
              </p:nvPr>
            </p:nvGraphicFramePr>
            <p:xfrm>
              <a:off x="3520266" y="2060724"/>
              <a:ext cx="1674459" cy="159330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674459" cy="1593305"/>
                    </a:xfrm>
                    <a:prstGeom prst="rect">
                      <a:avLst/>
                    </a:prstGeom>
                    <a:solidFill>
                      <a:schemeClr val="accent2">
                        <a:lumMod val="60000"/>
                        <a:lumOff val="40000"/>
                      </a:schemeClr>
                    </a:solidFill>
                    <a:effectLst>
                      <a:outerShdw blurRad="50800" dist="38100" dir="2700000" algn="tl" rotWithShape="0">
                        <a:schemeClr val="tx1">
                          <a:lumMod val="95000"/>
                          <a:lumOff val="5000"/>
                          <a:alpha val="40000"/>
                        </a:schemeClr>
                      </a:outerShdw>
                    </a:effectLst>
                  </am3d:spPr>
                  <am3d:camera>
                    <am3d:pos x="0" y="0" z="668769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1738" d="1000000"/>
                    <am3d:preTrans dx="-789646" dy="-17760404" dz="716199"/>
                    <am3d:scale>
                      <am3d:sx n="1000000" d="1000000"/>
                      <am3d:sy n="1000000" d="1000000"/>
                      <am3d:sz n="1000000" d="1000000"/>
                    </am3d:scale>
                    <am3d:rot ax="1524155" ay="-1011046" az="-470289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2452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-Modell 9" descr="Zahnräder">
                <a:extLst>
                  <a:ext uri="{FF2B5EF4-FFF2-40B4-BE49-F238E27FC236}">
                    <a16:creationId xmlns:a16="http://schemas.microsoft.com/office/drawing/2014/main" id="{EC703085-E4C7-4495-8BF9-0AD23FDA2D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20266" y="2060724"/>
                <a:ext cx="1674459" cy="1593305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50800" dist="38100" dir="2700000" algn="tl" rotWithShape="0">
                  <a:schemeClr val="tx1">
                    <a:lumMod val="95000"/>
                    <a:lumOff val="5000"/>
                    <a:alpha val="40000"/>
                  </a:schemeClr>
                </a:outerShdw>
              </a:effectLst>
            </p:spPr>
          </p:pic>
        </mc:Fallback>
      </mc:AlternateContent>
      <p:pic>
        <p:nvPicPr>
          <p:cNvPr id="12" name="Grafik 11" descr="Pfeil nach rechts mit einfarbiger Füllung">
            <a:extLst>
              <a:ext uri="{FF2B5EF4-FFF2-40B4-BE49-F238E27FC236}">
                <a16:creationId xmlns:a16="http://schemas.microsoft.com/office/drawing/2014/main" id="{BDD92E61-3A01-45C5-958E-F4C5E1E3A8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63622" y="2400177"/>
            <a:ext cx="914400" cy="914400"/>
          </a:xfrm>
          <a:prstGeom prst="rect">
            <a:avLst/>
          </a:prstGeom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58750" h="139700" prst="divot"/>
            <a:bevelB prst="angle"/>
          </a:sp3d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2B35F6E-5B8A-472E-9FBF-D17C32A9FF80}"/>
              </a:ext>
            </a:extLst>
          </p:cNvPr>
          <p:cNvSpPr txBox="1"/>
          <p:nvPr/>
        </p:nvSpPr>
        <p:spPr>
          <a:xfrm>
            <a:off x="5868495" y="2740253"/>
            <a:ext cx="47470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Werden dort eingesetzt wo sie Sich rentieren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Wo „nur“ die Additive Fertigung möglich ist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Forschung &amp; Entwicklung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237F396-2077-4117-9834-B90284817A58}"/>
              </a:ext>
            </a:extLst>
          </p:cNvPr>
          <p:cNvSpPr txBox="1"/>
          <p:nvPr/>
        </p:nvSpPr>
        <p:spPr>
          <a:xfrm>
            <a:off x="990600" y="4245429"/>
            <a:ext cx="25539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Ersatzteile Bau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Medizin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Bauwesen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Lebensmittelindustrie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Militär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Kunst/Design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17" name="Grafik 16" descr="Ein Bild, das Transport, Waffe, Rad enthält.&#10;&#10;Automatisch generierte Beschreibung">
            <a:extLst>
              <a:ext uri="{FF2B5EF4-FFF2-40B4-BE49-F238E27FC236}">
                <a16:creationId xmlns:a16="http://schemas.microsoft.com/office/drawing/2014/main" id="{D53B0A8B-F234-4301-88F0-B2A09E661C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95655" y="3806932"/>
            <a:ext cx="4096696" cy="2304391"/>
          </a:xfrm>
          <a:prstGeom prst="rect">
            <a:avLst/>
          </a:prstGeom>
          <a:effectLst>
            <a:outerShdw blurRad="50800" dist="1778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95248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0BB4E-5364-447F-ADEF-5B3695DD1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Anwendungsbereiche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33EA8C-C8AC-47A8-808A-3A0745A50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514200" cy="4246885"/>
          </a:xfrm>
        </p:spPr>
        <p:txBody>
          <a:bodyPr anchor="t"/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Kleinserien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Individualisierte-/oft angepasste Produkte (Variantenvielfalt)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Schnelles Agieren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Komplexteil Geometrie 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0AA6F0E-775F-4305-B351-80179D8B7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86" y="3940114"/>
            <a:ext cx="3964447" cy="2070008"/>
          </a:xfrm>
          <a:prstGeom prst="rect">
            <a:avLst/>
          </a:prstGeom>
        </p:spPr>
      </p:pic>
      <p:sp>
        <p:nvSpPr>
          <p:cNvPr id="6" name="Geschweifte Klammer rechts 5">
            <a:extLst>
              <a:ext uri="{FF2B5EF4-FFF2-40B4-BE49-F238E27FC236}">
                <a16:creationId xmlns:a16="http://schemas.microsoft.com/office/drawing/2014/main" id="{013CCBB1-F4C8-495D-B1E8-ACBBF0283CC1}"/>
              </a:ext>
            </a:extLst>
          </p:cNvPr>
          <p:cNvSpPr/>
          <p:nvPr/>
        </p:nvSpPr>
        <p:spPr>
          <a:xfrm>
            <a:off x="6289158" y="2291315"/>
            <a:ext cx="669851" cy="978195"/>
          </a:xfrm>
          <a:prstGeom prst="rightBrace">
            <a:avLst>
              <a:gd name="adj1" fmla="val 8333"/>
              <a:gd name="adj2" fmla="val 4891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BC90EF2-BC90-4FD5-91BF-CF9643237040}"/>
              </a:ext>
            </a:extLst>
          </p:cNvPr>
          <p:cNvSpPr txBox="1"/>
          <p:nvPr/>
        </p:nvSpPr>
        <p:spPr>
          <a:xfrm>
            <a:off x="6959009" y="2595746"/>
            <a:ext cx="5033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Kleine Stückzahlen, schnelle Lösung = gute Rendite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99669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1">
            <a:extLst>
              <a:ext uri="{FF2B5EF4-FFF2-40B4-BE49-F238E27FC236}">
                <a16:creationId xmlns:a16="http://schemas.microsoft.com/office/drawing/2014/main" id="{8F404549-B4DC-481C-926C-DED3EF1C5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1E8FD5CD-351E-4B06-8B78-BD5102D00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E4C87AC-5402-4539-83D6-0B7D1A073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de-DE" sz="2000"/>
              <a:t>Anwendungsbereiche -Komplexteil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D72D475-0F6F-4E1E-955E-94DFE3FF0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 anchor="t"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</a:rPr>
              <a:t>Additiv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r>
              <a:rPr lang="en-US" dirty="0" err="1">
                <a:solidFill>
                  <a:schemeClr val="bg1"/>
                </a:solidFill>
              </a:rPr>
              <a:t>Bessere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Kühleigenschaften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durch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unbegrenzte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Geometrie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Kornfehlerfreies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Kernmaterial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Oberflächenfehler</a:t>
            </a:r>
            <a:r>
              <a:rPr lang="en-US" dirty="0">
                <a:solidFill>
                  <a:schemeClr val="bg1"/>
                </a:solidFill>
              </a:rPr>
              <a:t>!</a:t>
            </a:r>
          </a:p>
          <a:p>
            <a:r>
              <a:rPr lang="en-US" dirty="0" err="1">
                <a:solidFill>
                  <a:schemeClr val="bg1"/>
                </a:solidFill>
              </a:rPr>
              <a:t>Glühen</a:t>
            </a:r>
            <a:r>
              <a:rPr lang="en-US" dirty="0">
                <a:solidFill>
                  <a:schemeClr val="bg1"/>
                </a:solidFill>
              </a:rPr>
              <a:t> von ~20h auf ~1h </a:t>
            </a:r>
            <a:r>
              <a:rPr lang="en-US" dirty="0" err="1">
                <a:solidFill>
                  <a:schemeClr val="bg1"/>
                </a:solidFill>
              </a:rPr>
              <a:t>reduziert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</a:rPr>
              <a:t>Konventionell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dirty="0" err="1">
                <a:solidFill>
                  <a:schemeClr val="bg1"/>
                </a:solidFill>
              </a:rPr>
              <a:t>Guss</a:t>
            </a:r>
            <a:r>
              <a:rPr lang="en-US" dirty="0">
                <a:solidFill>
                  <a:schemeClr val="bg1"/>
                </a:solidFill>
              </a:rPr>
              <a:t>):</a:t>
            </a:r>
          </a:p>
          <a:p>
            <a:r>
              <a:rPr lang="en-US" dirty="0" err="1">
                <a:solidFill>
                  <a:schemeClr val="bg1"/>
                </a:solidFill>
              </a:rPr>
              <a:t>Guss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wird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häufig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spanend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nachbearbeitet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 err="1">
                <a:solidFill>
                  <a:schemeClr val="bg1"/>
                </a:solidFill>
              </a:rPr>
              <a:t>Geometrie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begrenzt</a:t>
            </a:r>
            <a:r>
              <a:rPr lang="en-US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EB18199-86A8-4E88-9BF2-6B4A8D5DD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39150" y="1057511"/>
            <a:ext cx="3359340" cy="4742977"/>
          </a:xfrm>
          <a:prstGeom prst="rect">
            <a:avLst/>
          </a:prstGeom>
          <a:noFill/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52387EEE-065B-4D04-9F68-7A34A90931A8}"/>
              </a:ext>
            </a:extLst>
          </p:cNvPr>
          <p:cNvSpPr txBox="1"/>
          <p:nvPr/>
        </p:nvSpPr>
        <p:spPr>
          <a:xfrm>
            <a:off x="4127758" y="1209056"/>
            <a:ext cx="46237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Problemstellung:</a:t>
            </a:r>
          </a:p>
          <a:p>
            <a:endParaRPr lang="de-DE" dirty="0"/>
          </a:p>
          <a:p>
            <a:r>
              <a:rPr lang="de-DE" dirty="0"/>
              <a:t>Hitze bis ~2000</a:t>
            </a:r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℃	    </a:t>
            </a:r>
            <a:r>
              <a:rPr lang="de-DE" dirty="0" err="1">
                <a:latin typeface="DengXian" panose="02010600030101010101" pitchFamily="2" charset="-122"/>
                <a:ea typeface="DengXian" panose="02010600030101010101" pitchFamily="2" charset="-122"/>
              </a:rPr>
              <a:t>Korngrenzenfließen</a:t>
            </a:r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 Hohe Krafteinwirkung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b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</a:br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Lösung: </a:t>
            </a:r>
            <a:r>
              <a:rPr lang="de-DE" b="1" dirty="0">
                <a:latin typeface="DengXian" panose="02010600030101010101" pitchFamily="2" charset="-122"/>
                <a:ea typeface="DengXian" panose="02010600030101010101" pitchFamily="2" charset="-122"/>
              </a:rPr>
              <a:t>Einkristalle</a:t>
            </a:r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b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</a:br>
            <a:endParaRPr lang="de-DE" dirty="0"/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C7DF999C-6A82-413B-A43F-F70FB590DE96}"/>
              </a:ext>
            </a:extLst>
          </p:cNvPr>
          <p:cNvCxnSpPr/>
          <p:nvPr/>
        </p:nvCxnSpPr>
        <p:spPr>
          <a:xfrm>
            <a:off x="5920509" y="1964168"/>
            <a:ext cx="350982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4504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56">
            <a:extLst>
              <a:ext uri="{FF2B5EF4-FFF2-40B4-BE49-F238E27FC236}">
                <a16:creationId xmlns:a16="http://schemas.microsoft.com/office/drawing/2014/main" id="{4126825C-C353-4D81-8E07-98E05DBA1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58">
            <a:extLst>
              <a:ext uri="{FF2B5EF4-FFF2-40B4-BE49-F238E27FC236}">
                <a16:creationId xmlns:a16="http://schemas.microsoft.com/office/drawing/2014/main" id="{C0ADCA04-5B25-4F5E-9F91-4EE56EC95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4" name="Rectangle 60">
            <a:extLst>
              <a:ext uri="{FF2B5EF4-FFF2-40B4-BE49-F238E27FC236}">
                <a16:creationId xmlns:a16="http://schemas.microsoft.com/office/drawing/2014/main" id="{5DB20E88-3AE1-4383-86CB-932E772071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62">
            <a:extLst>
              <a:ext uri="{FF2B5EF4-FFF2-40B4-BE49-F238E27FC236}">
                <a16:creationId xmlns:a16="http://schemas.microsoft.com/office/drawing/2014/main" id="{D44FA37E-2ADD-4392-ABF7-BEC52F56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6" name="Rectangle 64">
            <a:extLst>
              <a:ext uri="{FF2B5EF4-FFF2-40B4-BE49-F238E27FC236}">
                <a16:creationId xmlns:a16="http://schemas.microsoft.com/office/drawing/2014/main" id="{E432378E-C67B-4CF2-811E-D9AB9579E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Gebäude enthält.&#10;&#10;Automatisch generierte Beschreibung">
            <a:extLst>
              <a:ext uri="{FF2B5EF4-FFF2-40B4-BE49-F238E27FC236}">
                <a16:creationId xmlns:a16="http://schemas.microsoft.com/office/drawing/2014/main" id="{069BA72E-C4B4-482D-A6CE-E435D6BFF3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77" r="21799" b="3"/>
          <a:stretch/>
        </p:blipFill>
        <p:spPr>
          <a:xfrm>
            <a:off x="446533" y="641102"/>
            <a:ext cx="3703322" cy="3465902"/>
          </a:xfrm>
          <a:prstGeom prst="rect">
            <a:avLst/>
          </a:prstGeom>
        </p:spPr>
      </p:pic>
      <p:grpSp>
        <p:nvGrpSpPr>
          <p:cNvPr id="77" name="Group 66">
            <a:extLst>
              <a:ext uri="{FF2B5EF4-FFF2-40B4-BE49-F238E27FC236}">
                <a16:creationId xmlns:a16="http://schemas.microsoft.com/office/drawing/2014/main" id="{9828843F-E496-4F5F-A941-33BE9F2EF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3" y="453643"/>
            <a:ext cx="11298934" cy="5936922"/>
            <a:chOff x="446533" y="453643"/>
            <a:chExt cx="11298934" cy="5936922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BFD7D01C-EBFF-4843-AFB4-AAF9248C3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3" y="4199467"/>
              <a:ext cx="11296733" cy="21910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68">
              <a:extLst>
                <a:ext uri="{FF2B5EF4-FFF2-40B4-BE49-F238E27FC236}">
                  <a16:creationId xmlns:a16="http://schemas.microsoft.com/office/drawing/2014/main" id="{A2438EB3-F9AB-47D8-A3C4-1DD3D4A93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1237BAB-80E3-450D-8711-FA5DB5542D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21D5EA71-EE9A-4419-B82F-C7E2D6FBC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9F5F6B6-52EB-4F47-AFB7-7A75C78E8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334837"/>
            <a:ext cx="10993549" cy="11408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 err="1"/>
              <a:t>Einsatzorte</a:t>
            </a:r>
            <a:endParaRPr lang="en-US" sz="3600" dirty="0"/>
          </a:p>
        </p:txBody>
      </p:sp>
      <p:pic>
        <p:nvPicPr>
          <p:cNvPr id="9" name="Grafik 8" descr="Ein Bild, das drinnen, Ausrüstung, schmutzig enthält.&#10;&#10;Automatisch generierte Beschreibung">
            <a:extLst>
              <a:ext uri="{FF2B5EF4-FFF2-40B4-BE49-F238E27FC236}">
                <a16:creationId xmlns:a16="http://schemas.microsoft.com/office/drawing/2014/main" id="{76AF449F-A624-4C9A-9800-0C1B4F10EC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05" r="-1" b="8905"/>
          <a:stretch/>
        </p:blipFill>
        <p:spPr>
          <a:xfrm>
            <a:off x="4241830" y="641102"/>
            <a:ext cx="7496845" cy="346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4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645CEA-9B58-4502-A873-142F2D4CB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Print in </a:t>
            </a:r>
            <a:r>
              <a:rPr lang="de-DE" dirty="0" err="1"/>
              <a:t>place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3F0057-45FF-4074-A348-AEA139282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de-DE" dirty="0"/>
              <a:t>Macht möglich was Konventionelle Fertigung nicht kann oder auch nicht?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028" name="Picture 4" descr="3. Teil - Das Planetengetriebe">
            <a:extLst>
              <a:ext uri="{FF2B5EF4-FFF2-40B4-BE49-F238E27FC236}">
                <a16:creationId xmlns:a16="http://schemas.microsoft.com/office/drawing/2014/main" id="{76079526-8EC2-488E-91C4-76E8E37AC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049" y="2664095"/>
            <a:ext cx="1959076" cy="146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CN3D Sigma R19 Review by All3DP - Thinglab">
            <a:extLst>
              <a:ext uri="{FF2B5EF4-FFF2-40B4-BE49-F238E27FC236}">
                <a16:creationId xmlns:a16="http://schemas.microsoft.com/office/drawing/2014/main" id="{25243585-E5EE-4AB4-83EF-F3C38C52A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887" y="2664095"/>
            <a:ext cx="2198406" cy="146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DC0130ED-0CFE-43D8-9CA7-5D0CC013AB85}"/>
              </a:ext>
            </a:extLst>
          </p:cNvPr>
          <p:cNvCxnSpPr/>
          <p:nvPr/>
        </p:nvCxnSpPr>
        <p:spPr>
          <a:xfrm>
            <a:off x="3222070" y="3301999"/>
            <a:ext cx="72043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Multiplikationszeichen 5">
            <a:extLst>
              <a:ext uri="{FF2B5EF4-FFF2-40B4-BE49-F238E27FC236}">
                <a16:creationId xmlns:a16="http://schemas.microsoft.com/office/drawing/2014/main" id="{57AEB3AA-38CE-41B7-A00B-DECBBE9422D9}"/>
              </a:ext>
            </a:extLst>
          </p:cNvPr>
          <p:cNvSpPr/>
          <p:nvPr/>
        </p:nvSpPr>
        <p:spPr>
          <a:xfrm>
            <a:off x="3334327" y="3038231"/>
            <a:ext cx="422031" cy="527537"/>
          </a:xfrm>
          <a:prstGeom prst="mathMultiply">
            <a:avLst/>
          </a:prstGeom>
          <a:solidFill>
            <a:srgbClr val="C0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1032" name="Picture 8" descr="Uptis - der 3D-gedruckte, luftlose Autoreifen von Michelin und GM -  3Dnatives">
            <a:extLst>
              <a:ext uri="{FF2B5EF4-FFF2-40B4-BE49-F238E27FC236}">
                <a16:creationId xmlns:a16="http://schemas.microsoft.com/office/drawing/2014/main" id="{31D2A7A1-E5E0-43B9-A29A-F79BF9972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887" y="4858991"/>
            <a:ext cx="2699282" cy="154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itanfelge aus dem Drucker - die HRE3D+Titanfelgen">
            <a:extLst>
              <a:ext uri="{FF2B5EF4-FFF2-40B4-BE49-F238E27FC236}">
                <a16:creationId xmlns:a16="http://schemas.microsoft.com/office/drawing/2014/main" id="{6FD52B0A-B942-423A-9723-6A3BBBD6B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626" y="4581430"/>
            <a:ext cx="2733045" cy="182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7213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ADBD9E9-578E-477C-B9C5-4C51D230030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3000" contrast="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26877" y="3442421"/>
            <a:ext cx="4948603" cy="341557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63F2589-EAD5-4BFC-8CED-298E1DB2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prototyping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098F6B-0715-42BF-B8F0-577121A37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3445685" cy="3678303"/>
          </a:xfrm>
        </p:spPr>
        <p:txBody>
          <a:bodyPr anchor="t"/>
          <a:lstStyle/>
          <a:p>
            <a:pPr marL="0" indent="0">
              <a:buNone/>
            </a:pPr>
            <a:r>
              <a:rPr lang="de-DE" dirty="0"/>
              <a:t>Warum </a:t>
            </a:r>
            <a:r>
              <a:rPr lang="de-DE" dirty="0" err="1"/>
              <a:t>Prototyping</a:t>
            </a:r>
            <a:r>
              <a:rPr lang="de-DE" dirty="0"/>
              <a:t>?</a:t>
            </a:r>
          </a:p>
          <a:p>
            <a:r>
              <a:rPr lang="de-DE" dirty="0"/>
              <a:t>Visualisierung</a:t>
            </a:r>
          </a:p>
          <a:p>
            <a:r>
              <a:rPr lang="de-DE" dirty="0"/>
              <a:t>Fehler finden</a:t>
            </a:r>
          </a:p>
          <a:p>
            <a:r>
              <a:rPr lang="de-DE" dirty="0"/>
              <a:t>Kürzere Entwicklungszeit</a:t>
            </a:r>
          </a:p>
          <a:p>
            <a:r>
              <a:rPr lang="de-DE" dirty="0"/>
              <a:t>Testen verschiedener Varianten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16D1CD-A8E3-41E8-93D3-9991D8BAA349}"/>
              </a:ext>
            </a:extLst>
          </p:cNvPr>
          <p:cNvSpPr txBox="1"/>
          <p:nvPr/>
        </p:nvSpPr>
        <p:spPr>
          <a:xfrm>
            <a:off x="7552595" y="2265321"/>
            <a:ext cx="41470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Warum 3-D Druck?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de-DE" dirty="0"/>
              <a:t>Werkzeuglose Fertigung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de-DE" dirty="0"/>
              <a:t>Kaum Materialverschwendung 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de-DE" dirty="0"/>
              <a:t>CAD-Modell direkt nutzbar 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58820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Glänzend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0</TotalTime>
  <Words>371</Words>
  <Application>Microsoft Office PowerPoint</Application>
  <PresentationFormat>Breitbild</PresentationFormat>
  <Paragraphs>95</Paragraphs>
  <Slides>12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DengXian</vt:lpstr>
      <vt:lpstr>Arial</vt:lpstr>
      <vt:lpstr>Calibri</vt:lpstr>
      <vt:lpstr>Gill Sans MT</vt:lpstr>
      <vt:lpstr>Wingdings</vt:lpstr>
      <vt:lpstr>Wingdings 2</vt:lpstr>
      <vt:lpstr>Dividende</vt:lpstr>
      <vt:lpstr>3D-Druck </vt:lpstr>
      <vt:lpstr>Inhalt</vt:lpstr>
      <vt:lpstr>Einführung </vt:lpstr>
      <vt:lpstr>Anwendungsbereiche</vt:lpstr>
      <vt:lpstr>Anwendungsbereiche</vt:lpstr>
      <vt:lpstr>Anwendungsbereiche -Komplexteil</vt:lpstr>
      <vt:lpstr>Einsatzorte</vt:lpstr>
      <vt:lpstr>Print in place</vt:lpstr>
      <vt:lpstr>prototyping</vt:lpstr>
      <vt:lpstr>Vor und Nachteile </vt:lpstr>
      <vt:lpstr>Retrospective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3D-Druck </dc:title>
  <dc:creator>Tim W</dc:creator>
  <cp:lastModifiedBy>Tim W</cp:lastModifiedBy>
  <cp:revision>14</cp:revision>
  <dcterms:created xsi:type="dcterms:W3CDTF">2021-10-25T14:19:24Z</dcterms:created>
  <dcterms:modified xsi:type="dcterms:W3CDTF">2021-12-13T09:12:30Z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